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2" r:id="rId2"/>
  </p:sldMasterIdLst>
  <p:notesMasterIdLst>
    <p:notesMasterId r:id="rId10"/>
  </p:notesMasterIdLst>
  <p:handoutMasterIdLst>
    <p:handoutMasterId r:id="rId11"/>
  </p:handoutMasterIdLst>
  <p:sldIdLst>
    <p:sldId id="304" r:id="rId3"/>
    <p:sldId id="352" r:id="rId4"/>
    <p:sldId id="354" r:id="rId5"/>
    <p:sldId id="353" r:id="rId6"/>
    <p:sldId id="355" r:id="rId7"/>
    <p:sldId id="358" r:id="rId8"/>
    <p:sldId id="305" r:id="rId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9" rtl="0" fontAlgn="auto" latinLnBrk="0" hangingPunct="0">
      <a:lnSpc>
        <a:spcPct val="15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oboto Light"/>
        <a:ea typeface="Roboto Light"/>
        <a:cs typeface="Roboto Light"/>
        <a:sym typeface="Roboto Light"/>
      </a:defRPr>
    </a:lvl1pPr>
    <a:lvl2pPr marL="0" marR="0" indent="0" algn="l" defTabSz="2438339" rtl="0" fontAlgn="auto" latinLnBrk="0" hangingPunct="0">
      <a:lnSpc>
        <a:spcPct val="15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oboto Light"/>
        <a:ea typeface="Roboto Light"/>
        <a:cs typeface="Roboto Light"/>
        <a:sym typeface="Roboto Light"/>
      </a:defRPr>
    </a:lvl2pPr>
    <a:lvl3pPr marL="0" marR="0" indent="0" algn="l" defTabSz="2438339" rtl="0" fontAlgn="auto" latinLnBrk="0" hangingPunct="0">
      <a:lnSpc>
        <a:spcPct val="15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oboto Light"/>
        <a:ea typeface="Roboto Light"/>
        <a:cs typeface="Roboto Light"/>
        <a:sym typeface="Roboto Light"/>
      </a:defRPr>
    </a:lvl3pPr>
    <a:lvl4pPr marL="0" marR="0" indent="0" algn="l" defTabSz="2438339" rtl="0" fontAlgn="auto" latinLnBrk="0" hangingPunct="0">
      <a:lnSpc>
        <a:spcPct val="15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oboto Light"/>
        <a:ea typeface="Roboto Light"/>
        <a:cs typeface="Roboto Light"/>
        <a:sym typeface="Roboto Light"/>
      </a:defRPr>
    </a:lvl4pPr>
    <a:lvl5pPr marL="0" marR="0" indent="0" algn="l" defTabSz="2438339" rtl="0" fontAlgn="auto" latinLnBrk="0" hangingPunct="0">
      <a:lnSpc>
        <a:spcPct val="15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oboto Light"/>
        <a:ea typeface="Roboto Light"/>
        <a:cs typeface="Roboto Light"/>
        <a:sym typeface="Roboto Light"/>
      </a:defRPr>
    </a:lvl5pPr>
    <a:lvl6pPr marL="0" marR="0" indent="0" algn="l" defTabSz="2438339" rtl="0" fontAlgn="auto" latinLnBrk="0" hangingPunct="0">
      <a:lnSpc>
        <a:spcPct val="15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oboto Light"/>
        <a:ea typeface="Roboto Light"/>
        <a:cs typeface="Roboto Light"/>
        <a:sym typeface="Roboto Light"/>
      </a:defRPr>
    </a:lvl6pPr>
    <a:lvl7pPr marL="0" marR="0" indent="0" algn="l" defTabSz="2438339" rtl="0" fontAlgn="auto" latinLnBrk="0" hangingPunct="0">
      <a:lnSpc>
        <a:spcPct val="15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oboto Light"/>
        <a:ea typeface="Roboto Light"/>
        <a:cs typeface="Roboto Light"/>
        <a:sym typeface="Roboto Light"/>
      </a:defRPr>
    </a:lvl7pPr>
    <a:lvl8pPr marL="0" marR="0" indent="0" algn="l" defTabSz="2438339" rtl="0" fontAlgn="auto" latinLnBrk="0" hangingPunct="0">
      <a:lnSpc>
        <a:spcPct val="15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oboto Light"/>
        <a:ea typeface="Roboto Light"/>
        <a:cs typeface="Roboto Light"/>
        <a:sym typeface="Roboto Light"/>
      </a:defRPr>
    </a:lvl8pPr>
    <a:lvl9pPr marL="0" marR="0" indent="0" algn="l" defTabSz="2438339" rtl="0" fontAlgn="auto" latinLnBrk="0" hangingPunct="0">
      <a:lnSpc>
        <a:spcPct val="15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oboto Light"/>
        <a:ea typeface="Roboto Light"/>
        <a:cs typeface="Roboto Light"/>
        <a:sym typeface="Roboto Light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144E"/>
    <a:srgbClr val="23114E"/>
    <a:srgbClr val="C3C4C4"/>
    <a:srgbClr val="C2C3C5"/>
    <a:srgbClr val="38296E"/>
    <a:srgbClr val="F15F7E"/>
    <a:srgbClr val="2F1343"/>
    <a:srgbClr val="3B1854"/>
    <a:srgbClr val="20325C"/>
    <a:srgbClr val="011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508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76672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254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3"/>
    <p:restoredTop sz="94694"/>
  </p:normalViewPr>
  <p:slideViewPr>
    <p:cSldViewPr snapToGrid="0" snapToObjects="1">
      <p:cViewPr varScale="1">
        <p:scale>
          <a:sx n="55" d="100"/>
          <a:sy n="55" d="100"/>
        </p:scale>
        <p:origin x="804" y="120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203.0.117\gs\AKADEM&#304;K%20TE&#350;V&#304;K\2022\akademik%20per.say&#305;lar&#305;%20(1)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203.0.117\gs\AKADEM&#304;K%20TE&#350;V&#304;K\2022\akademik%20per.say&#305;lar&#305;%20(1)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03.0.117\gs\AKADEM&#304;K%20TE&#350;V&#304;K\2022\akademik%20per.say&#305;lar&#305;%20(1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03.0.117\gs\AKADEM&#304;K%20TE&#350;V&#304;K\2022\akademik%20per.say&#305;lar&#305;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10.203.0.117\gs\AKADEM&#304;K%20TE&#350;V&#304;K\2022\akademik%20per.say&#305;lar&#305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tr-TR" sz="28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tr-TR" sz="2800" b="0" i="0" u="none" strike="noStrike" kern="1200" baseline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15.02.2022 TARİHİ İTABARİYLE AKADEMİK PERSONEL SAYILARI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tr-TR" sz="2800" b="0" i="0" u="none" strike="noStrike" kern="1200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tr-TR"/>
        </a:p>
      </c:txPr>
    </c:title>
    <c:autoTitleDeleted val="0"/>
    <c:plotArea>
      <c:layout>
        <c:manualLayout>
          <c:layoutTarget val="inner"/>
          <c:xMode val="edge"/>
          <c:yMode val="edge"/>
          <c:x val="4.6275967328901407E-2"/>
          <c:y val="9.4288150042625724E-2"/>
          <c:w val="0.935881372492672"/>
          <c:h val="0.8266043726631356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YÖKSİS!$B$2</c:f>
              <c:strCache>
                <c:ptCount val="1"/>
                <c:pt idx="0">
                  <c:v>Öğretim Elemanı Sayısı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YÖKSİS!$A$3:$A$7</c:f>
              <c:strCache>
                <c:ptCount val="5"/>
                <c:pt idx="0">
                  <c:v>PROFESÖR</c:v>
                </c:pt>
                <c:pt idx="1">
                  <c:v>DOÇENT</c:v>
                </c:pt>
                <c:pt idx="2">
                  <c:v>DOKTOR ÖĞRETİM ÜYESİ</c:v>
                </c:pt>
                <c:pt idx="3">
                  <c:v>ÖĞRETİM GÖREVLİSİ</c:v>
                </c:pt>
                <c:pt idx="4">
                  <c:v>ARAŞTIRMA GÖREVLİSİ</c:v>
                </c:pt>
              </c:strCache>
            </c:strRef>
          </c:cat>
          <c:val>
            <c:numRef>
              <c:f>YÖKSİS!$B$3:$B$7</c:f>
              <c:numCache>
                <c:formatCode>General</c:formatCode>
                <c:ptCount val="5"/>
                <c:pt idx="0">
                  <c:v>124</c:v>
                </c:pt>
                <c:pt idx="1">
                  <c:v>136</c:v>
                </c:pt>
                <c:pt idx="2">
                  <c:v>287</c:v>
                </c:pt>
                <c:pt idx="3">
                  <c:v>333</c:v>
                </c:pt>
                <c:pt idx="4">
                  <c:v>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6F-4F23-8E49-810B52166BE5}"/>
            </c:ext>
          </c:extLst>
        </c:ser>
        <c:ser>
          <c:idx val="2"/>
          <c:order val="1"/>
          <c:tx>
            <c:strRef>
              <c:f>YÖKSİS!$C$2</c:f>
              <c:strCache>
                <c:ptCount val="1"/>
                <c:pt idx="0">
                  <c:v>Teşvikten Yaralanan Öğretim Elemanı Sayısı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YÖKSİS!$A$3:$A$7</c:f>
              <c:strCache>
                <c:ptCount val="5"/>
                <c:pt idx="0">
                  <c:v>PROFESÖR</c:v>
                </c:pt>
                <c:pt idx="1">
                  <c:v>DOÇENT</c:v>
                </c:pt>
                <c:pt idx="2">
                  <c:v>DOKTOR ÖĞRETİM ÜYESİ</c:v>
                </c:pt>
                <c:pt idx="3">
                  <c:v>ÖĞRETİM GÖREVLİSİ</c:v>
                </c:pt>
                <c:pt idx="4">
                  <c:v>ARAŞTIRMA GÖREVLİSİ</c:v>
                </c:pt>
              </c:strCache>
            </c:strRef>
          </c:cat>
          <c:val>
            <c:numRef>
              <c:f>YÖKSİS!$C$3:$C$7</c:f>
              <c:numCache>
                <c:formatCode>General</c:formatCode>
                <c:ptCount val="5"/>
                <c:pt idx="0">
                  <c:v>73</c:v>
                </c:pt>
                <c:pt idx="1">
                  <c:v>87</c:v>
                </c:pt>
                <c:pt idx="2">
                  <c:v>96</c:v>
                </c:pt>
                <c:pt idx="3">
                  <c:v>24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6F-4F23-8E49-810B52166B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39383840"/>
        <c:axId val="1"/>
      </c:barChart>
      <c:catAx>
        <c:axId val="1739383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73938384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6.8247778245727891E-2"/>
          <c:y val="0.15054848352289296"/>
          <c:w val="0.3576743399456187"/>
          <c:h val="0.123327627524820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672561002867339E-2"/>
          <c:y val="3.7510656436487641E-2"/>
          <c:w val="0.94589842328103146"/>
          <c:h val="0.8833818662692738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YÖKSİS!$K$1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4999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(YÖKSİS!$I$2,YÖKSİS!$J$2)</c:f>
              <c:strCache>
                <c:ptCount val="2"/>
                <c:pt idx="0">
                  <c:v>Öğretim Elemanı Sayısı</c:v>
                </c:pt>
                <c:pt idx="1">
                  <c:v>Teşvikten Yaralanan Öğretim Elemanı Sayısı</c:v>
                </c:pt>
              </c:strCache>
            </c:strRef>
          </c:cat>
          <c:val>
            <c:numRef>
              <c:f>YÖKSİS!$I$8:$J$8</c:f>
              <c:numCache>
                <c:formatCode>General</c:formatCode>
                <c:ptCount val="2"/>
                <c:pt idx="0">
                  <c:v>1015</c:v>
                </c:pt>
                <c:pt idx="1">
                  <c:v>226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3C-4E56-9B98-6EEF3FD13904}"/>
            </c:ext>
          </c:extLst>
        </c:ser>
        <c:ser>
          <c:idx val="0"/>
          <c:order val="1"/>
          <c:tx>
            <c:strRef>
              <c:f>YÖKSİS!$D$1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29144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4999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(YÖKSİS!$I$2,YÖKSİS!$J$2)</c:f>
              <c:strCache>
                <c:ptCount val="2"/>
                <c:pt idx="0">
                  <c:v>Öğretim Elemanı Sayısı</c:v>
                </c:pt>
                <c:pt idx="1">
                  <c:v>Teşvikten Yaralanan Öğretim Elemanı Sayısı</c:v>
                </c:pt>
              </c:strCache>
            </c:strRef>
          </c:cat>
          <c:val>
            <c:numRef>
              <c:f>YÖKSİS!$B$8:$C$8</c:f>
              <c:numCache>
                <c:formatCode>General</c:formatCode>
                <c:ptCount val="2"/>
                <c:pt idx="0">
                  <c:v>1023</c:v>
                </c:pt>
                <c:pt idx="1">
                  <c:v>297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3C-4E56-9B98-6EEF3FD1390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39397440"/>
        <c:axId val="1"/>
      </c:barChart>
      <c:catAx>
        <c:axId val="1739397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739397440"/>
        <c:crosses val="autoZero"/>
        <c:crossBetween val="between"/>
      </c:valAx>
      <c:spPr>
        <a:noFill/>
        <a:ln w="25400">
          <a:noFill/>
        </a:ln>
        <a:effectLst>
          <a:outerShdw blurRad="50800" dist="50800" dir="5400000" sx="38000" sy="38000" algn="ctr" rotWithShape="0">
            <a:schemeClr val="tx2">
              <a:lumMod val="75000"/>
            </a:schemeClr>
          </a:outerShdw>
        </a:effectLst>
      </c:spPr>
    </c:plotArea>
    <c:legend>
      <c:legendPos val="r"/>
      <c:layout>
        <c:manualLayout>
          <c:xMode val="edge"/>
          <c:yMode val="edge"/>
          <c:x val="0.76599434194813232"/>
          <c:y val="0.18940169563203574"/>
          <c:w val="0.18879502986502722"/>
          <c:h val="0.123327627524820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000"/>
            </a:pPr>
            <a:r>
              <a:rPr lang="tr-TR" sz="3000" b="0" i="0" baseline="0" dirty="0">
                <a:effectLst/>
              </a:rPr>
              <a:t>2021 - 2022 AKADEMİK TEŞVİKTEN YARARLANAN  AKADEMİK PERSONEL ORANLARI</a:t>
            </a:r>
            <a:endParaRPr lang="tr-TR" sz="3000" dirty="0">
              <a:effectLst/>
            </a:endParaRPr>
          </a:p>
        </c:rich>
      </c:tx>
      <c:layout>
        <c:manualLayout>
          <c:xMode val="edge"/>
          <c:yMode val="edge"/>
          <c:x val="0.17717429689389663"/>
          <c:y val="1.759259259259259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0355575990957332E-2"/>
          <c:y val="1.7675925925925928E-2"/>
          <c:w val="0.93964442400904269"/>
          <c:h val="0.9259744823563721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YÖKSİS!$K$1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3000"/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YÖKSİS!$A$3:$A$7</c:f>
              <c:strCache>
                <c:ptCount val="5"/>
                <c:pt idx="0">
                  <c:v>PROFESÖR</c:v>
                </c:pt>
                <c:pt idx="1">
                  <c:v>DOÇENT</c:v>
                </c:pt>
                <c:pt idx="2">
                  <c:v>DOKTOR ÖĞRETİM ÜYESİ</c:v>
                </c:pt>
                <c:pt idx="3">
                  <c:v>ÖĞRETİM GÖREVLİSİ</c:v>
                </c:pt>
                <c:pt idx="4">
                  <c:v>ARAŞTIRMA GÖREVLİSİ</c:v>
                </c:pt>
              </c:strCache>
            </c:strRef>
          </c:cat>
          <c:val>
            <c:numRef>
              <c:f>YÖKSİS!$K$3:$K$7</c:f>
              <c:numCache>
                <c:formatCode>0.0%</c:formatCode>
                <c:ptCount val="5"/>
                <c:pt idx="0">
                  <c:v>0.5321100917431193</c:v>
                </c:pt>
                <c:pt idx="1">
                  <c:v>0.63551401869158874</c:v>
                </c:pt>
                <c:pt idx="2">
                  <c:v>0.24342105263157895</c:v>
                </c:pt>
                <c:pt idx="3">
                  <c:v>3.857566765578635E-2</c:v>
                </c:pt>
                <c:pt idx="4">
                  <c:v>7.7380952380952384E-2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3E-4CB0-B3B7-3AC845BF6C15}"/>
            </c:ext>
          </c:extLst>
        </c:ser>
        <c:ser>
          <c:idx val="2"/>
          <c:order val="1"/>
          <c:tx>
            <c:strRef>
              <c:f>YÖKSİS!$D$1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23114E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3000"/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YÖKSİS!$A$3:$A$7</c:f>
              <c:strCache>
                <c:ptCount val="5"/>
                <c:pt idx="0">
                  <c:v>PROFESÖR</c:v>
                </c:pt>
                <c:pt idx="1">
                  <c:v>DOÇENT</c:v>
                </c:pt>
                <c:pt idx="2">
                  <c:v>DOKTOR ÖĞRETİM ÜYESİ</c:v>
                </c:pt>
                <c:pt idx="3">
                  <c:v>ÖĞRETİM GÖREVLİSİ</c:v>
                </c:pt>
                <c:pt idx="4">
                  <c:v>ARAŞTIRMA GÖREVLİSİ</c:v>
                </c:pt>
              </c:strCache>
            </c:strRef>
          </c:cat>
          <c:val>
            <c:numRef>
              <c:f>YÖKSİS!$D$3:$D$7</c:f>
              <c:numCache>
                <c:formatCode>0.0%</c:formatCode>
                <c:ptCount val="5"/>
                <c:pt idx="0">
                  <c:v>0.58870967741935487</c:v>
                </c:pt>
                <c:pt idx="1">
                  <c:v>0.63970588235294112</c:v>
                </c:pt>
                <c:pt idx="2">
                  <c:v>0.33449477351916379</c:v>
                </c:pt>
                <c:pt idx="3">
                  <c:v>7.2072072072072071E-2</c:v>
                </c:pt>
                <c:pt idx="4">
                  <c:v>0.11888111888111888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3E-4CB0-B3B7-3AC845BF6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39397440"/>
        <c:axId val="1"/>
      </c:barChart>
      <c:catAx>
        <c:axId val="1739397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2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739397440"/>
        <c:crosses val="autoZero"/>
        <c:crossBetween val="between"/>
      </c:valAx>
      <c:spPr>
        <a:noFill/>
        <a:ln w="25400">
          <a:noFill/>
        </a:ln>
        <a:effectLst>
          <a:outerShdw blurRad="50800" dist="50800" dir="5400000" sx="38000" sy="38000" algn="ctr" rotWithShape="0">
            <a:schemeClr val="tx2">
              <a:lumMod val="75000"/>
            </a:schemeClr>
          </a:outerShdw>
        </a:effectLst>
      </c:spPr>
    </c:plotArea>
    <c:legend>
      <c:legendPos val="r"/>
      <c:layout>
        <c:manualLayout>
          <c:xMode val="edge"/>
          <c:yMode val="edge"/>
          <c:x val="0.68677752713127793"/>
          <c:y val="0.16553127789972544"/>
          <c:w val="0.21752093468290384"/>
          <c:h val="0.12332762752482027"/>
        </c:manualLayout>
      </c:layout>
      <c:overlay val="0"/>
      <c:txPr>
        <a:bodyPr/>
        <a:lstStyle/>
        <a:p>
          <a:pPr>
            <a:defRPr sz="3600"/>
          </a:pPr>
          <a:endParaRPr lang="tr-T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400"/>
            </a:pPr>
            <a:r>
              <a:rPr lang="tr-TR" sz="3400"/>
              <a:t>2021</a:t>
            </a:r>
            <a:r>
              <a:rPr lang="tr-TR" sz="3400" baseline="0"/>
              <a:t> - 2022 AKADEMİK TEŞVİKTEN YARARLANAN </a:t>
            </a:r>
            <a:r>
              <a:rPr lang="tr-TR" sz="3400"/>
              <a:t> AKADEMİK PERSONEL SAYILARI</a:t>
            </a:r>
          </a:p>
        </c:rich>
      </c:tx>
      <c:layout>
        <c:manualLayout>
          <c:xMode val="edge"/>
          <c:yMode val="edge"/>
          <c:x val="0.17960256090191104"/>
          <c:y val="3.148148148148147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6275967328901407E-2"/>
          <c:y val="1.8729819897832463E-2"/>
          <c:w val="0.935881372492672"/>
          <c:h val="0.91921300118815075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YÖKSİS!$K$1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3400"/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YÖKSİS!$H$3:$H$7</c:f>
              <c:strCache>
                <c:ptCount val="5"/>
                <c:pt idx="0">
                  <c:v>PROFESÖR</c:v>
                </c:pt>
                <c:pt idx="1">
                  <c:v>DOÇENT</c:v>
                </c:pt>
                <c:pt idx="2">
                  <c:v>DOKTOR ÖĞRETİM ÜYESİ</c:v>
                </c:pt>
                <c:pt idx="3">
                  <c:v>ÖĞRETİM GÖREVLİSİ</c:v>
                </c:pt>
                <c:pt idx="4">
                  <c:v>ARAŞTIRMA GÖREVLİSİ</c:v>
                </c:pt>
              </c:strCache>
            </c:strRef>
          </c:cat>
          <c:val>
            <c:numRef>
              <c:f>YÖKSİS!$J$3:$J$7</c:f>
              <c:numCache>
                <c:formatCode>General</c:formatCode>
                <c:ptCount val="5"/>
                <c:pt idx="0">
                  <c:v>58</c:v>
                </c:pt>
                <c:pt idx="1">
                  <c:v>68</c:v>
                </c:pt>
                <c:pt idx="2">
                  <c:v>74</c:v>
                </c:pt>
                <c:pt idx="3">
                  <c:v>13</c:v>
                </c:pt>
                <c:pt idx="4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A6-4DFC-82E3-FB18F70342AC}"/>
            </c:ext>
          </c:extLst>
        </c:ser>
        <c:ser>
          <c:idx val="1"/>
          <c:order val="1"/>
          <c:tx>
            <c:strRef>
              <c:f>YÖKSİS!$D$1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3400"/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YÖKSİS!$H$3:$H$7</c:f>
              <c:strCache>
                <c:ptCount val="5"/>
                <c:pt idx="0">
                  <c:v>PROFESÖR</c:v>
                </c:pt>
                <c:pt idx="1">
                  <c:v>DOÇENT</c:v>
                </c:pt>
                <c:pt idx="2">
                  <c:v>DOKTOR ÖĞRETİM ÜYESİ</c:v>
                </c:pt>
                <c:pt idx="3">
                  <c:v>ÖĞRETİM GÖREVLİSİ</c:v>
                </c:pt>
                <c:pt idx="4">
                  <c:v>ARAŞTIRMA GÖREVLİSİ</c:v>
                </c:pt>
              </c:strCache>
            </c:strRef>
          </c:cat>
          <c:val>
            <c:numRef>
              <c:f>YÖKSİS!$C$3:$C$7</c:f>
              <c:numCache>
                <c:formatCode>General</c:formatCode>
                <c:ptCount val="5"/>
                <c:pt idx="0">
                  <c:v>73</c:v>
                </c:pt>
                <c:pt idx="1">
                  <c:v>87</c:v>
                </c:pt>
                <c:pt idx="2">
                  <c:v>96</c:v>
                </c:pt>
                <c:pt idx="3">
                  <c:v>24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A6-4DFC-82E3-FB18F70342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2727391"/>
        <c:axId val="1"/>
      </c:barChart>
      <c:catAx>
        <c:axId val="2927273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30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tr-T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30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tr-TR"/>
          </a:p>
        </c:txPr>
        <c:crossAx val="292727391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0687676814120861"/>
          <c:y val="0.15470447268260268"/>
          <c:w val="0.313642291063982"/>
          <c:h val="0.12332762752482029"/>
        </c:manualLayout>
      </c:layout>
      <c:overlay val="0"/>
      <c:txPr>
        <a:bodyPr/>
        <a:lstStyle/>
        <a:p>
          <a:pPr>
            <a:defRPr sz="3400"/>
          </a:pPr>
          <a:endParaRPr lang="tr-T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tr-T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 b="1"/>
            </a:pPr>
            <a:r>
              <a:rPr lang="tr-TR" sz="3600" b="1" dirty="0"/>
              <a:t>AKADEMİK</a:t>
            </a:r>
            <a:r>
              <a:rPr lang="tr-TR" sz="3600" b="1" baseline="0" dirty="0"/>
              <a:t> TEŞVİK’TEN </a:t>
            </a:r>
            <a:r>
              <a:rPr lang="tr-TR" sz="3600" b="1" dirty="0"/>
              <a:t>YARARLANAN ÖĞRETİM GÖREVLİLERİNİN </a:t>
            </a:r>
            <a:r>
              <a:rPr lang="tr-TR" sz="3600" b="1" i="0" u="none" strike="noStrike" baseline="0" dirty="0">
                <a:effectLst/>
              </a:rPr>
              <a:t>KADROLARINA GÖRE ORANLARI</a:t>
            </a:r>
            <a:r>
              <a:rPr lang="tr-TR" sz="3600" b="1" baseline="0" dirty="0"/>
              <a:t> </a:t>
            </a:r>
            <a:endParaRPr lang="tr-TR" sz="3600" b="1" dirty="0"/>
          </a:p>
        </c:rich>
      </c:tx>
      <c:layout>
        <c:manualLayout>
          <c:xMode val="edge"/>
          <c:yMode val="edge"/>
          <c:x val="0.14774479166666668"/>
          <c:y val="3.518518775045113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7471262138189404E-2"/>
          <c:y val="5.8633783667353832E-3"/>
          <c:w val="0.96981240902707033"/>
          <c:h val="0.9512560809802698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YÖKSİS!$P$1</c:f>
              <c:strCache>
                <c:ptCount val="1"/>
                <c:pt idx="0">
                  <c:v>PROF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spPr>
              <a:solidFill>
                <a:schemeClr val="bg1"/>
              </a:solidFill>
              <a:ln w="25400">
                <a:solidFill>
                  <a:schemeClr val="bg1"/>
                </a:solidFill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/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YÖKSİS!$O$2:$O$13</c:f>
              <c:strCache>
                <c:ptCount val="12"/>
                <c:pt idx="0">
                  <c:v>EĞİTİM BİL. ÖĞRT.</c:v>
                </c:pt>
                <c:pt idx="1">
                  <c:v>FEN BİLİMLERİ VE MATEMATİK </c:v>
                </c:pt>
                <c:pt idx="2">
                  <c:v>FİLOLOJİ </c:v>
                </c:pt>
                <c:pt idx="3">
                  <c:v>GÜZEL SANATLAR </c:v>
                </c:pt>
                <c:pt idx="4">
                  <c:v>Hukuk </c:v>
                </c:pt>
                <c:pt idx="5">
                  <c:v>İLAHİYAT </c:v>
                </c:pt>
                <c:pt idx="6">
                  <c:v>MİMARLIK, PLANLAMA VE TASARIM </c:v>
                </c:pt>
                <c:pt idx="7">
                  <c:v>MÜHENDİSLİK </c:v>
                </c:pt>
                <c:pt idx="8">
                  <c:v>SAĞLIK BİLİMLERİ </c:v>
                </c:pt>
                <c:pt idx="9">
                  <c:v>SOSYAL, BEŞERİ VE İDARİ BİLİMLER </c:v>
                </c:pt>
                <c:pt idx="10">
                  <c:v>ZİRAAT, ORMAN VE SU ÜRÜNLERİ </c:v>
                </c:pt>
                <c:pt idx="11">
                  <c:v>SPOR BİLİMLERİ </c:v>
                </c:pt>
              </c:strCache>
            </c:strRef>
          </c:cat>
          <c:val>
            <c:numRef>
              <c:f>YÖKSİS!$R$2:$R$14</c:f>
              <c:numCache>
                <c:formatCode>0.0%</c:formatCode>
                <c:ptCount val="13"/>
                <c:pt idx="0">
                  <c:v>0.5</c:v>
                </c:pt>
                <c:pt idx="1">
                  <c:v>0.68</c:v>
                </c:pt>
                <c:pt idx="3">
                  <c:v>0.66666666666666663</c:v>
                </c:pt>
                <c:pt idx="5">
                  <c:v>0.5</c:v>
                </c:pt>
                <c:pt idx="6">
                  <c:v>0.33333333333333331</c:v>
                </c:pt>
                <c:pt idx="7">
                  <c:v>0.8</c:v>
                </c:pt>
                <c:pt idx="8">
                  <c:v>0.5</c:v>
                </c:pt>
                <c:pt idx="9">
                  <c:v>0.66666666666666663</c:v>
                </c:pt>
                <c:pt idx="10">
                  <c:v>0.5</c:v>
                </c:pt>
                <c:pt idx="11">
                  <c:v>1</c:v>
                </c:pt>
                <c:pt idx="12">
                  <c:v>0.58870967741935487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6C-43D1-A7B1-6F56D5C30826}"/>
            </c:ext>
          </c:extLst>
        </c:ser>
        <c:ser>
          <c:idx val="2"/>
          <c:order val="1"/>
          <c:tx>
            <c:strRef>
              <c:f>YÖKSİS!$S$1</c:f>
              <c:strCache>
                <c:ptCount val="1"/>
                <c:pt idx="0">
                  <c:v>DOÇ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dLbls>
            <c:spPr>
              <a:solidFill>
                <a:schemeClr val="bg1"/>
              </a:solidFill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/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YÖKSİS!$O$2:$O$13</c:f>
              <c:strCache>
                <c:ptCount val="12"/>
                <c:pt idx="0">
                  <c:v>EĞİTİM BİL. ÖĞRT.</c:v>
                </c:pt>
                <c:pt idx="1">
                  <c:v>FEN BİLİMLERİ VE MATEMATİK </c:v>
                </c:pt>
                <c:pt idx="2">
                  <c:v>FİLOLOJİ </c:v>
                </c:pt>
                <c:pt idx="3">
                  <c:v>GÜZEL SANATLAR </c:v>
                </c:pt>
                <c:pt idx="4">
                  <c:v>Hukuk </c:v>
                </c:pt>
                <c:pt idx="5">
                  <c:v>İLAHİYAT </c:v>
                </c:pt>
                <c:pt idx="6">
                  <c:v>MİMARLIK, PLANLAMA VE TASARIM </c:v>
                </c:pt>
                <c:pt idx="7">
                  <c:v>MÜHENDİSLİK </c:v>
                </c:pt>
                <c:pt idx="8">
                  <c:v>SAĞLIK BİLİMLERİ </c:v>
                </c:pt>
                <c:pt idx="9">
                  <c:v>SOSYAL, BEŞERİ VE İDARİ BİLİMLER </c:v>
                </c:pt>
                <c:pt idx="10">
                  <c:v>ZİRAAT, ORMAN VE SU ÜRÜNLERİ </c:v>
                </c:pt>
                <c:pt idx="11">
                  <c:v>SPOR BİLİMLERİ </c:v>
                </c:pt>
              </c:strCache>
            </c:strRef>
          </c:cat>
          <c:val>
            <c:numRef>
              <c:f>YÖKSİS!$U$2:$U$14</c:f>
              <c:numCache>
                <c:formatCode>0.0%</c:formatCode>
                <c:ptCount val="13"/>
                <c:pt idx="0">
                  <c:v>0.5</c:v>
                </c:pt>
                <c:pt idx="1">
                  <c:v>0.57894736842105265</c:v>
                </c:pt>
                <c:pt idx="2">
                  <c:v>0.5</c:v>
                </c:pt>
                <c:pt idx="3">
                  <c:v>0.6</c:v>
                </c:pt>
                <c:pt idx="7">
                  <c:v>0.83333333333333337</c:v>
                </c:pt>
                <c:pt idx="8">
                  <c:v>0.65384615384615385</c:v>
                </c:pt>
                <c:pt idx="9">
                  <c:v>0.75</c:v>
                </c:pt>
                <c:pt idx="10">
                  <c:v>0.25</c:v>
                </c:pt>
                <c:pt idx="11">
                  <c:v>0.5</c:v>
                </c:pt>
                <c:pt idx="12">
                  <c:v>0.63970588235294112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6C-43D1-A7B1-6F56D5C30826}"/>
            </c:ext>
          </c:extLst>
        </c:ser>
        <c:ser>
          <c:idx val="4"/>
          <c:order val="2"/>
          <c:tx>
            <c:strRef>
              <c:f>YÖKSİS!$V$1</c:f>
              <c:strCache>
                <c:ptCount val="1"/>
                <c:pt idx="0">
                  <c:v>DR.ÖĞR.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/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YÖKSİS!$O$2:$O$13</c:f>
              <c:strCache>
                <c:ptCount val="12"/>
                <c:pt idx="0">
                  <c:v>EĞİTİM BİL. ÖĞRT.</c:v>
                </c:pt>
                <c:pt idx="1">
                  <c:v>FEN BİLİMLERİ VE MATEMATİK </c:v>
                </c:pt>
                <c:pt idx="2">
                  <c:v>FİLOLOJİ </c:v>
                </c:pt>
                <c:pt idx="3">
                  <c:v>GÜZEL SANATLAR </c:v>
                </c:pt>
                <c:pt idx="4">
                  <c:v>Hukuk </c:v>
                </c:pt>
                <c:pt idx="5">
                  <c:v>İLAHİYAT </c:v>
                </c:pt>
                <c:pt idx="6">
                  <c:v>MİMARLIK, PLANLAMA VE TASARIM </c:v>
                </c:pt>
                <c:pt idx="7">
                  <c:v>MÜHENDİSLİK </c:v>
                </c:pt>
                <c:pt idx="8">
                  <c:v>SAĞLIK BİLİMLERİ </c:v>
                </c:pt>
                <c:pt idx="9">
                  <c:v>SOSYAL, BEŞERİ VE İDARİ BİLİMLER </c:v>
                </c:pt>
                <c:pt idx="10">
                  <c:v>ZİRAAT, ORMAN VE SU ÜRÜNLERİ </c:v>
                </c:pt>
                <c:pt idx="11">
                  <c:v>SPOR BİLİMLERİ </c:v>
                </c:pt>
              </c:strCache>
            </c:strRef>
          </c:cat>
          <c:val>
            <c:numRef>
              <c:f>YÖKSİS!$X$2:$X$14</c:f>
              <c:numCache>
                <c:formatCode>0.0%</c:formatCode>
                <c:ptCount val="13"/>
                <c:pt idx="0">
                  <c:v>0.31034482758620691</c:v>
                </c:pt>
                <c:pt idx="1">
                  <c:v>0.24</c:v>
                </c:pt>
                <c:pt idx="2">
                  <c:v>0.5</c:v>
                </c:pt>
                <c:pt idx="3">
                  <c:v>0.58333333333333337</c:v>
                </c:pt>
                <c:pt idx="5">
                  <c:v>0.125</c:v>
                </c:pt>
                <c:pt idx="6">
                  <c:v>0.14285714285714285</c:v>
                </c:pt>
                <c:pt idx="7">
                  <c:v>0.23076923076923078</c:v>
                </c:pt>
                <c:pt idx="8">
                  <c:v>0.23076923076923078</c:v>
                </c:pt>
                <c:pt idx="9">
                  <c:v>0.4861111111111111</c:v>
                </c:pt>
                <c:pt idx="10">
                  <c:v>0.2</c:v>
                </c:pt>
                <c:pt idx="11">
                  <c:v>0.6</c:v>
                </c:pt>
                <c:pt idx="12">
                  <c:v>0.33449477351916379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6C-43D1-A7B1-6F56D5C30826}"/>
            </c:ext>
          </c:extLst>
        </c:ser>
        <c:ser>
          <c:idx val="6"/>
          <c:order val="3"/>
          <c:tx>
            <c:strRef>
              <c:f>YÖKSİS!$Y$1</c:f>
              <c:strCache>
                <c:ptCount val="1"/>
                <c:pt idx="0">
                  <c:v>ÖĞR.GÖR.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/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YÖKSİS!$O$2:$O$13</c:f>
              <c:strCache>
                <c:ptCount val="12"/>
                <c:pt idx="0">
                  <c:v>EĞİTİM BİL. ÖĞRT.</c:v>
                </c:pt>
                <c:pt idx="1">
                  <c:v>FEN BİLİMLERİ VE MATEMATİK </c:v>
                </c:pt>
                <c:pt idx="2">
                  <c:v>FİLOLOJİ </c:v>
                </c:pt>
                <c:pt idx="3">
                  <c:v>GÜZEL SANATLAR </c:v>
                </c:pt>
                <c:pt idx="4">
                  <c:v>Hukuk </c:v>
                </c:pt>
                <c:pt idx="5">
                  <c:v>İLAHİYAT </c:v>
                </c:pt>
                <c:pt idx="6">
                  <c:v>MİMARLIK, PLANLAMA VE TASARIM </c:v>
                </c:pt>
                <c:pt idx="7">
                  <c:v>MÜHENDİSLİK </c:v>
                </c:pt>
                <c:pt idx="8">
                  <c:v>SAĞLIK BİLİMLERİ </c:v>
                </c:pt>
                <c:pt idx="9">
                  <c:v>SOSYAL, BEŞERİ VE İDARİ BİLİMLER </c:v>
                </c:pt>
                <c:pt idx="10">
                  <c:v>ZİRAAT, ORMAN VE SU ÜRÜNLERİ </c:v>
                </c:pt>
                <c:pt idx="11">
                  <c:v>SPOR BİLİMLERİ </c:v>
                </c:pt>
              </c:strCache>
            </c:strRef>
          </c:cat>
          <c:val>
            <c:numRef>
              <c:f>YÖKSİS!$AA$2:$AA$14</c:f>
              <c:numCache>
                <c:formatCode>0.0%</c:formatCode>
                <c:ptCount val="13"/>
                <c:pt idx="0">
                  <c:v>6.0606060606060608E-2</c:v>
                </c:pt>
                <c:pt idx="1">
                  <c:v>0.16666666666666666</c:v>
                </c:pt>
                <c:pt idx="2">
                  <c:v>9.0909090909090912E-2</c:v>
                </c:pt>
                <c:pt idx="3">
                  <c:v>0.17647058823529413</c:v>
                </c:pt>
                <c:pt idx="4">
                  <c:v>0.25</c:v>
                </c:pt>
                <c:pt idx="5">
                  <c:v>0.14285714285714285</c:v>
                </c:pt>
                <c:pt idx="7">
                  <c:v>4.1666666666666664E-2</c:v>
                </c:pt>
                <c:pt idx="8">
                  <c:v>2.6315789473684209E-2</c:v>
                </c:pt>
                <c:pt idx="9">
                  <c:v>0.14102564102564102</c:v>
                </c:pt>
                <c:pt idx="12">
                  <c:v>9.0225563909774431E-2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96C-43D1-A7B1-6F56D5C30826}"/>
            </c:ext>
          </c:extLst>
        </c:ser>
        <c:ser>
          <c:idx val="8"/>
          <c:order val="4"/>
          <c:tx>
            <c:strRef>
              <c:f>YÖKSİS!$AB$1</c:f>
              <c:strCache>
                <c:ptCount val="1"/>
                <c:pt idx="0">
                  <c:v>ARŞ.GÖR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7.407407947463396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01D-400C-A0A7-497D777C83F8}"/>
                </c:ext>
              </c:extLst>
            </c:dLbl>
            <c:dLbl>
              <c:idx val="8"/>
              <c:layout>
                <c:manualLayout>
                  <c:x val="-5.2083333333333333E-4"/>
                  <c:y val="-1.388888990149393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96C-43D1-A7B1-6F56D5C30826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200" kern="1700" baseline="0"/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YÖKSİS!$O$2:$O$13</c:f>
              <c:strCache>
                <c:ptCount val="12"/>
                <c:pt idx="0">
                  <c:v>EĞİTİM BİL. ÖĞRT.</c:v>
                </c:pt>
                <c:pt idx="1">
                  <c:v>FEN BİLİMLERİ VE MATEMATİK </c:v>
                </c:pt>
                <c:pt idx="2">
                  <c:v>FİLOLOJİ </c:v>
                </c:pt>
                <c:pt idx="3">
                  <c:v>GÜZEL SANATLAR </c:v>
                </c:pt>
                <c:pt idx="4">
                  <c:v>Hukuk </c:v>
                </c:pt>
                <c:pt idx="5">
                  <c:v>İLAHİYAT </c:v>
                </c:pt>
                <c:pt idx="6">
                  <c:v>MİMARLIK, PLANLAMA VE TASARIM </c:v>
                </c:pt>
                <c:pt idx="7">
                  <c:v>MÜHENDİSLİK </c:v>
                </c:pt>
                <c:pt idx="8">
                  <c:v>SAĞLIK BİLİMLERİ </c:v>
                </c:pt>
                <c:pt idx="9">
                  <c:v>SOSYAL, BEŞERİ VE İDARİ BİLİMLER </c:v>
                </c:pt>
                <c:pt idx="10">
                  <c:v>ZİRAAT, ORMAN VE SU ÜRÜNLERİ </c:v>
                </c:pt>
                <c:pt idx="11">
                  <c:v>SPOR BİLİMLERİ </c:v>
                </c:pt>
              </c:strCache>
            </c:strRef>
          </c:cat>
          <c:val>
            <c:numRef>
              <c:f>YÖKSİS!$AD$2:$AD$14</c:f>
              <c:numCache>
                <c:formatCode>General</c:formatCode>
                <c:ptCount val="13"/>
                <c:pt idx="0" formatCode="0.0%">
                  <c:v>0.05</c:v>
                </c:pt>
                <c:pt idx="2" formatCode="0.0%">
                  <c:v>0.14285714285714285</c:v>
                </c:pt>
                <c:pt idx="7" formatCode="0.0%">
                  <c:v>0.22222222222222221</c:v>
                </c:pt>
                <c:pt idx="8" formatCode="0.0%">
                  <c:v>3.7037037037037035E-2</c:v>
                </c:pt>
                <c:pt idx="9" formatCode="0.0%">
                  <c:v>0.18867924528301888</c:v>
                </c:pt>
                <c:pt idx="11" formatCode="0.0%">
                  <c:v>1</c:v>
                </c:pt>
                <c:pt idx="12" formatCode="0.0%">
                  <c:v>0.11888111888111888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96C-43D1-A7B1-6F56D5C308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serLines/>
        <c:axId val="1743477231"/>
        <c:axId val="1"/>
      </c:barChart>
      <c:catAx>
        <c:axId val="1743477231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22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tr-T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tr-TR"/>
          </a:p>
        </c:txPr>
        <c:crossAx val="1743477231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3400"/>
            </a:pPr>
            <a:endParaRPr lang="tr-TR"/>
          </a:p>
        </c:txPr>
      </c:legendEntry>
      <c:layout>
        <c:manualLayout>
          <c:xMode val="edge"/>
          <c:yMode val="edge"/>
          <c:x val="1.6610154199475067E-2"/>
          <c:y val="0.17798827486062083"/>
          <c:w val="0.75276468175853017"/>
          <c:h val="5.5778909989192528E-2"/>
        </c:manualLayout>
      </c:layout>
      <c:overlay val="0"/>
      <c:txPr>
        <a:bodyPr/>
        <a:lstStyle/>
        <a:p>
          <a:pPr>
            <a:defRPr sz="3400"/>
          </a:pPr>
          <a:endParaRPr lang="tr-T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tr-TR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0.92957</cdr:x>
      <cdr:y>0.90788</cdr:y>
    </cdr:from>
    <cdr:to>
      <cdr:x>0.99351</cdr:x>
      <cdr:y>0.95879</cdr:y>
    </cdr:to>
    <cdr:sp macro="" textlink="">
      <cdr:nvSpPr>
        <cdr:cNvPr id="2" name="Metin kutusu 1">
          <a:extLst xmlns:a="http://schemas.openxmlformats.org/drawingml/2006/main">
            <a:ext uri="{FF2B5EF4-FFF2-40B4-BE49-F238E27FC236}">
              <a16:creationId xmlns:a16="http://schemas.microsoft.com/office/drawing/2014/main" id="{022FAD16-7BFB-4FD8-B5FF-78E77A80CC40}"/>
            </a:ext>
          </a:extLst>
        </cdr:cNvPr>
        <cdr:cNvSpPr txBox="1"/>
      </cdr:nvSpPr>
      <cdr:spPr>
        <a:xfrm xmlns:a="http://schemas.openxmlformats.org/drawingml/2006/main">
          <a:off x="22666569" y="12452465"/>
          <a:ext cx="1559169" cy="69826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 cap="flat">
          <a:noFill/>
          <a:miter lim="400000"/>
        </a:ln>
        <a:effectLst xmlns:a="http://schemas.openxmlformats.org/drawingml/2006/main"/>
        <a:sp3d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none"/>
      </cdr:style>
      <cdr:txBody>
        <a:bodyPr xmlns:a="http://schemas.openxmlformats.org/drawingml/2006/main" rot="0" spcFirstLastPara="1" vertOverflow="clip" horzOverflow="overflow" vert="horz" wrap="square" lIns="71437" tIns="71437" rIns="71437" bIns="71437" numCol="1" spcCol="38100" rtlCol="0" anchor="ctr">
          <a:spAutoFit/>
        </a:bodyPr>
        <a:lstStyle xmlns:a="http://schemas.openxmlformats.org/drawingml/2006/main"/>
        <a:p xmlns:a="http://schemas.openxmlformats.org/drawingml/2006/main">
          <a:pPr marL="0" marR="0" indent="0" algn="l" defTabSz="2438339" rtl="0" fontAlgn="auto" latinLnBrk="0" hangingPunct="0">
            <a:lnSpc>
              <a:spcPct val="15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tr-TR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Roboto Light"/>
              <a:ea typeface="Roboto Light"/>
              <a:cs typeface="Roboto Light"/>
              <a:sym typeface="Roboto Light"/>
            </a:rPr>
            <a:t>TOPLAM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3828D3D-FE98-D44E-AE2E-DF42749B02B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BCB8F6-0BD8-BE45-AC95-2CCE4E4EE1E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13155-6910-3A44-AD0F-6297D5CAA814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94C9E5-78FE-8E49-8F32-0387FEBBC0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8437E9-20F5-264C-919F-8FDFA5A2A91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959DEC-2FE2-1E46-AC81-BF20A7064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34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4" name="Shape 20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147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968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88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18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492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51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4F04A-8D97-394A-9D20-4C62E8206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4475" cy="3200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63618-4150-C24A-895D-B224591B4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6375" y="1974850"/>
            <a:ext cx="12344400" cy="9747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AC76CE-1450-4046-9619-A38C0B2A5C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4475" cy="7623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8E4EE-BC73-FB43-A8EA-C3F53317B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5C4A-B174-C345-A32C-9A2C7D4CF7F5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5224D4-FDF3-244D-BA6B-E1917FA0F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3216AA-AA67-974A-A093-8A9E2F1DB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6A38-A49F-4C48-AD44-14BDB8BD5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26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6EB67-8107-D547-930D-6F3214963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4475" cy="3200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8FF54F-F947-D64B-86B4-F87ECDA73D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366375" y="1974850"/>
            <a:ext cx="12344400" cy="9747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03A865-294A-5847-828E-3155E2F9A0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4475" cy="7623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D5FCAD-F250-D340-8D8E-0AAD036CD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5C4A-B174-C345-A32C-9A2C7D4CF7F5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65CF8A-4427-BE40-8CAE-6FDA94688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800B00-2BA8-5E46-A721-7EE72073B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6A38-A49F-4C48-AD44-14BDB8BD5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56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91DE4-2A0D-1B49-BA01-8C3D32466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5279F2-91AC-8E4F-965A-922ACA39F3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D0443-7E9B-F64F-90E1-C4FCAC890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5C4A-B174-C345-A32C-9A2C7D4CF7F5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B31C31-27CD-564C-827A-786CCDC9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D6F21-B194-0145-9108-F8FE38440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6A38-A49F-4C48-AD44-14BDB8BD5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186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C3DCF1-368A-C942-8D7A-5B99FB7A2F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79CFC7-1A8D-9A4E-B7AC-6A32AA0570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621000" cy="11623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68CDE-8E32-3D4F-BBCF-AE26E1A76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5C4A-B174-C345-A32C-9A2C7D4CF7F5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46169-4CD8-F149-87A9-44593DDE4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B8B74-5D69-0D45-9DBB-2174CEEC4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6A38-A49F-4C48-AD44-14BDB8BD5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14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20C0A-6389-5B4A-AAEB-E675E03D9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99CF8A-6888-DC4D-A01B-9CA6ABC1C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5C4A-B174-C345-A32C-9A2C7D4CF7F5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912C4C-8987-0D4D-8835-B60DB524C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FD08EC-2640-3946-97C2-9C6DF0651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6A38-A49F-4C48-AD44-14BDB8BD5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514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"/>
          <p:cNvSpPr/>
          <p:nvPr userDrawn="1"/>
        </p:nvSpPr>
        <p:spPr>
          <a:xfrm>
            <a:off x="0" y="-20844"/>
            <a:ext cx="3600002" cy="13716000"/>
          </a:xfrm>
          <a:prstGeom prst="rect">
            <a:avLst/>
          </a:prstGeom>
          <a:solidFill>
            <a:srgbClr val="F1F3F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1828800">
              <a:lnSpc>
                <a:spcPct val="100000"/>
              </a:lnSpc>
              <a:defRPr sz="800">
                <a:latin typeface="Montserrat Light"/>
                <a:ea typeface="Montserrat Light"/>
                <a:cs typeface="Montserrat Light"/>
                <a:sym typeface="Montserrat Light"/>
              </a:defRPr>
            </a:pPr>
            <a:endParaRPr/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401860" y="11526063"/>
            <a:ext cx="371984" cy="38417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3" name="Brand Values"/>
          <p:cNvSpPr txBox="1">
            <a:spLocks noGrp="1"/>
          </p:cNvSpPr>
          <p:nvPr>
            <p:ph type="body" sz="quarter" idx="14" hasCustomPrompt="1"/>
          </p:nvPr>
        </p:nvSpPr>
        <p:spPr>
          <a:xfrm rot="16200000">
            <a:off x="-345757" y="8989321"/>
            <a:ext cx="3867217" cy="698267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lnSpc>
                <a:spcPct val="100000"/>
              </a:lnSpc>
              <a:buSzTx/>
              <a:buNone/>
              <a:defRPr sz="1800">
                <a:solidFill>
                  <a:schemeClr val="accent1">
                    <a:hueOff val="1184617"/>
                    <a:satOff val="-51665"/>
                    <a:lumOff val="-25708"/>
                  </a:schemeClr>
                </a:solidFill>
              </a:defRPr>
            </a:lvl1pPr>
          </a:lstStyle>
          <a:p>
            <a:r>
              <a:rPr lang="tr-TR"/>
              <a:t>Burdur Mehmet Akif Ersoy Üniversitesi</a:t>
            </a:r>
            <a:endParaRPr dirty="0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00A7A706-10DE-854B-9A92-16FA78B3AB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9" y="1616166"/>
            <a:ext cx="2032902" cy="719483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42261-DF14-4D43-971B-ACE42C0808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0" y="2244725"/>
            <a:ext cx="18288000" cy="47752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1BD3D0-F458-F842-8AC5-7562CE52E0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7204075"/>
            <a:ext cx="18288000" cy="33115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6DEC6-97F6-5C45-A68A-65AA6C360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5C4A-B174-C345-A32C-9A2C7D4CF7F5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1418C6-6535-8D45-854E-72B3C0DE5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61E27-1EAA-5240-893E-D112C71FA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6A38-A49F-4C48-AD44-14BDB8BD5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1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CE376-20FF-C349-8776-919DCB40B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321FC-C65E-DE4A-934E-A39056E50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9413E-A73A-824D-8482-1D9148D41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5C4A-B174-C345-A32C-9A2C7D4CF7F5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5C4EE-87E8-0B4D-AD9F-5CCF81167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87133B-0255-1E4A-8F7C-25ECF20B3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6A38-A49F-4C48-AD44-14BDB8BD5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795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823DA-BCFC-FB45-9DC1-CCE4D9549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3700" y="3419475"/>
            <a:ext cx="21031200" cy="5705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9FDC24-DF24-4C4B-BA07-C792505E22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63700" y="9178925"/>
            <a:ext cx="21031200" cy="30003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6C92A-DE5E-D047-899A-179F850B5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5C4A-B174-C345-A32C-9A2C7D4CF7F5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3DB828-B0D0-BA4F-8BC4-A5852228A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F8437-4B28-1549-B530-CCBCCAD7C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6A38-A49F-4C48-AD44-14BDB8BD5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197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F1BA1-3B74-704E-9A62-861567246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30205-ED18-0743-9A7A-3A7E24A288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439400" cy="8702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82F58-D73B-1047-9FE5-238787DF1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268200" y="3651250"/>
            <a:ext cx="10439400" cy="8702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7F0A37-0F85-A143-8386-5A235E2A8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5C4A-B174-C345-A32C-9A2C7D4CF7F5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CABC76-BF44-374C-AAE6-E700FA1E2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44671C-C519-E349-9DC0-25369D9D0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6A38-A49F-4C48-AD44-14BDB8BD5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3F4B3-5D17-4C40-BA60-756D1A95F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75" y="730250"/>
            <a:ext cx="21031200" cy="26511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466E98-72E3-9044-B903-F27DFB9789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9575" y="3362325"/>
            <a:ext cx="10315575" cy="16478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B7942F-7069-404A-9AD4-758523286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79575" y="5010150"/>
            <a:ext cx="10315575" cy="7369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7F1A5B-4EE6-0043-A347-0601719822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2344400" y="3362325"/>
            <a:ext cx="10366375" cy="16478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425570-A2DE-124E-8B6D-672C9C91A2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5" cy="7369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66EA81-BC68-E248-856A-C26BCCE3A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5C4A-B174-C345-A32C-9A2C7D4CF7F5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BF2E26-E21E-C84B-995F-34262A005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5DDD09-E44F-6E4E-B923-B04E8186B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6A38-A49F-4C48-AD44-14BDB8BD5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26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3528B-58A8-5D40-B265-CB7F441C4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ED0B08-CB71-5B4C-98FD-664225F4C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5C4A-B174-C345-A32C-9A2C7D4CF7F5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28887E-FE0C-7244-884D-9DB2FC1B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F46C6B-901D-1F4F-BE6F-F140C7734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6A38-A49F-4C48-AD44-14BDB8BD5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29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E4CF93-2575-A140-8DC0-DE84BFC91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5C4A-B174-C345-A32C-9A2C7D4CF7F5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15B4CA-3F54-1440-9522-8752876C0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D72CAD-33FF-0849-ACDD-2E2D43185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6A38-A49F-4C48-AD44-14BDB8BD5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978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29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4030265" y="619125"/>
            <a:ext cx="7768829" cy="14287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>
            <a:normAutofit/>
          </a:bodyPr>
          <a:lstStyle/>
          <a:p>
            <a:r>
              <a:rPr dirty="0"/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4030265" y="4161234"/>
            <a:ext cx="7768829" cy="8572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245" y="12985996"/>
            <a:ext cx="371984" cy="38417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 anchor="b">
            <a:spAutoFit/>
          </a:bodyPr>
          <a:lstStyle>
            <a:lvl1pPr algn="ctr" defTabSz="821531">
              <a:lnSpc>
                <a:spcPct val="100000"/>
              </a:lnSpc>
              <a:defRPr sz="1600">
                <a:solidFill>
                  <a:schemeClr val="accent1">
                    <a:hueOff val="1184617"/>
                    <a:satOff val="-51665"/>
                    <a:lumOff val="-25708"/>
                  </a:schemeClr>
                </a:solidFill>
                <a:latin typeface="+mn-lt"/>
                <a:ea typeface="+mn-ea"/>
                <a:cs typeface="+mn-cs"/>
                <a:sym typeface="Montserrat Bold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-224" baseline="0">
          <a:solidFill>
            <a:schemeClr val="accent2">
              <a:hueOff val="-11135122"/>
              <a:satOff val="1570"/>
              <a:lumOff val="16427"/>
            </a:schemeClr>
          </a:solidFill>
          <a:uFillTx/>
          <a:latin typeface="+mn-lt"/>
          <a:ea typeface="+mn-ea"/>
          <a:cs typeface="+mn-cs"/>
          <a:sym typeface="Montserrat Bold"/>
        </a:defRPr>
      </a:lvl1pPr>
      <a:lvl2pPr marL="0" marR="0" indent="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-224" baseline="0">
          <a:solidFill>
            <a:schemeClr val="accent2">
              <a:hueOff val="-11135122"/>
              <a:satOff val="1570"/>
              <a:lumOff val="16427"/>
            </a:schemeClr>
          </a:solidFill>
          <a:uFillTx/>
          <a:latin typeface="+mn-lt"/>
          <a:ea typeface="+mn-ea"/>
          <a:cs typeface="+mn-cs"/>
          <a:sym typeface="Montserrat Bold"/>
        </a:defRPr>
      </a:lvl2pPr>
      <a:lvl3pPr marL="0" marR="0" indent="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-224" baseline="0">
          <a:solidFill>
            <a:schemeClr val="accent2">
              <a:hueOff val="-11135122"/>
              <a:satOff val="1570"/>
              <a:lumOff val="16427"/>
            </a:schemeClr>
          </a:solidFill>
          <a:uFillTx/>
          <a:latin typeface="+mn-lt"/>
          <a:ea typeface="+mn-ea"/>
          <a:cs typeface="+mn-cs"/>
          <a:sym typeface="Montserrat Bold"/>
        </a:defRPr>
      </a:lvl3pPr>
      <a:lvl4pPr marL="0" marR="0" indent="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-224" baseline="0">
          <a:solidFill>
            <a:schemeClr val="accent2">
              <a:hueOff val="-11135122"/>
              <a:satOff val="1570"/>
              <a:lumOff val="16427"/>
            </a:schemeClr>
          </a:solidFill>
          <a:uFillTx/>
          <a:latin typeface="+mn-lt"/>
          <a:ea typeface="+mn-ea"/>
          <a:cs typeface="+mn-cs"/>
          <a:sym typeface="Montserrat Bold"/>
        </a:defRPr>
      </a:lvl4pPr>
      <a:lvl5pPr marL="0" marR="0" indent="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-224" baseline="0">
          <a:solidFill>
            <a:schemeClr val="accent2">
              <a:hueOff val="-11135122"/>
              <a:satOff val="1570"/>
              <a:lumOff val="16427"/>
            </a:schemeClr>
          </a:solidFill>
          <a:uFillTx/>
          <a:latin typeface="+mn-lt"/>
          <a:ea typeface="+mn-ea"/>
          <a:cs typeface="+mn-cs"/>
          <a:sym typeface="Montserrat Bold"/>
        </a:defRPr>
      </a:lvl5pPr>
      <a:lvl6pPr marL="0" marR="0" indent="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-224" baseline="0">
          <a:solidFill>
            <a:schemeClr val="accent2">
              <a:hueOff val="-11135122"/>
              <a:satOff val="1570"/>
              <a:lumOff val="16427"/>
            </a:schemeClr>
          </a:solidFill>
          <a:uFillTx/>
          <a:latin typeface="+mn-lt"/>
          <a:ea typeface="+mn-ea"/>
          <a:cs typeface="+mn-cs"/>
          <a:sym typeface="Montserrat Bold"/>
        </a:defRPr>
      </a:lvl6pPr>
      <a:lvl7pPr marL="0" marR="0" indent="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-224" baseline="0">
          <a:solidFill>
            <a:schemeClr val="accent2">
              <a:hueOff val="-11135122"/>
              <a:satOff val="1570"/>
              <a:lumOff val="16427"/>
            </a:schemeClr>
          </a:solidFill>
          <a:uFillTx/>
          <a:latin typeface="+mn-lt"/>
          <a:ea typeface="+mn-ea"/>
          <a:cs typeface="+mn-cs"/>
          <a:sym typeface="Montserrat Bold"/>
        </a:defRPr>
      </a:lvl7pPr>
      <a:lvl8pPr marL="0" marR="0" indent="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-224" baseline="0">
          <a:solidFill>
            <a:schemeClr val="accent2">
              <a:hueOff val="-11135122"/>
              <a:satOff val="1570"/>
              <a:lumOff val="16427"/>
            </a:schemeClr>
          </a:solidFill>
          <a:uFillTx/>
          <a:latin typeface="+mn-lt"/>
          <a:ea typeface="+mn-ea"/>
          <a:cs typeface="+mn-cs"/>
          <a:sym typeface="Montserrat Bold"/>
        </a:defRPr>
      </a:lvl8pPr>
      <a:lvl9pPr marL="0" marR="0" indent="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-224" baseline="0">
          <a:solidFill>
            <a:schemeClr val="accent2">
              <a:hueOff val="-11135122"/>
              <a:satOff val="1570"/>
              <a:lumOff val="16427"/>
            </a:schemeClr>
          </a:solidFill>
          <a:uFillTx/>
          <a:latin typeface="+mn-lt"/>
          <a:ea typeface="+mn-ea"/>
          <a:cs typeface="+mn-cs"/>
          <a:sym typeface="Montserrat Bold"/>
        </a:defRPr>
      </a:lvl9pPr>
    </p:titleStyle>
    <p:bodyStyle>
      <a:lvl1pPr marL="304800" marR="0" indent="-304800" algn="l" defTabSz="2438339" rtl="0" latinLnBrk="0">
        <a:lnSpc>
          <a:spcPct val="15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Roboto Light"/>
          <a:ea typeface="Roboto Light"/>
          <a:cs typeface="Roboto Light"/>
          <a:sym typeface="Roboto Light"/>
        </a:defRPr>
      </a:lvl1pPr>
      <a:lvl2pPr marL="685800" marR="0" indent="-304800" algn="l" defTabSz="2438339" rtl="0" latinLnBrk="0">
        <a:lnSpc>
          <a:spcPct val="15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Roboto Light"/>
          <a:ea typeface="Roboto Light"/>
          <a:cs typeface="Roboto Light"/>
          <a:sym typeface="Roboto Light"/>
        </a:defRPr>
      </a:lvl2pPr>
      <a:lvl3pPr marL="1066800" marR="0" indent="-304800" algn="l" defTabSz="2438339" rtl="0" latinLnBrk="0">
        <a:lnSpc>
          <a:spcPct val="15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Roboto Light"/>
          <a:ea typeface="Roboto Light"/>
          <a:cs typeface="Roboto Light"/>
          <a:sym typeface="Roboto Light"/>
        </a:defRPr>
      </a:lvl3pPr>
      <a:lvl4pPr marL="1447800" marR="0" indent="-304800" algn="l" defTabSz="2438339" rtl="0" latinLnBrk="0">
        <a:lnSpc>
          <a:spcPct val="15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Roboto Light"/>
          <a:ea typeface="Roboto Light"/>
          <a:cs typeface="Roboto Light"/>
          <a:sym typeface="Roboto Light"/>
        </a:defRPr>
      </a:lvl4pPr>
      <a:lvl5pPr marL="1828800" marR="0" indent="-304800" algn="l" defTabSz="2438339" rtl="0" latinLnBrk="0">
        <a:lnSpc>
          <a:spcPct val="15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Roboto Light"/>
          <a:ea typeface="Roboto Light"/>
          <a:cs typeface="Roboto Light"/>
          <a:sym typeface="Roboto Light"/>
        </a:defRPr>
      </a:lvl5pPr>
      <a:lvl6pPr marL="2209800" marR="0" indent="-304800" algn="l" defTabSz="2438339" rtl="0" latinLnBrk="0">
        <a:lnSpc>
          <a:spcPct val="15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Roboto Light"/>
          <a:ea typeface="Roboto Light"/>
          <a:cs typeface="Roboto Light"/>
          <a:sym typeface="Roboto Light"/>
        </a:defRPr>
      </a:lvl6pPr>
      <a:lvl7pPr marL="2590800" marR="0" indent="-304800" algn="l" defTabSz="2438339" rtl="0" latinLnBrk="0">
        <a:lnSpc>
          <a:spcPct val="15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Roboto Light"/>
          <a:ea typeface="Roboto Light"/>
          <a:cs typeface="Roboto Light"/>
          <a:sym typeface="Roboto Light"/>
        </a:defRPr>
      </a:lvl7pPr>
      <a:lvl8pPr marL="2971800" marR="0" indent="-304800" algn="l" defTabSz="2438339" rtl="0" latinLnBrk="0">
        <a:lnSpc>
          <a:spcPct val="15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Roboto Light"/>
          <a:ea typeface="Roboto Light"/>
          <a:cs typeface="Roboto Light"/>
          <a:sym typeface="Roboto Light"/>
        </a:defRPr>
      </a:lvl8pPr>
      <a:lvl9pPr marL="3352800" marR="0" indent="-304800" algn="l" defTabSz="2438339" rtl="0" latinLnBrk="0">
        <a:lnSpc>
          <a:spcPct val="15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Roboto Light"/>
          <a:ea typeface="Roboto Light"/>
          <a:cs typeface="Roboto Light"/>
          <a:sym typeface="Roboto Light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Montserrat Bold"/>
        </a:defRPr>
      </a:lvl1pPr>
      <a:lvl2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Montserrat Bold"/>
        </a:defRPr>
      </a:lvl2pPr>
      <a:lvl3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Montserrat Bold"/>
        </a:defRPr>
      </a:lvl3pPr>
      <a:lvl4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Montserrat Bold"/>
        </a:defRPr>
      </a:lvl4pPr>
      <a:lvl5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Montserrat Bold"/>
        </a:defRPr>
      </a:lvl5pPr>
      <a:lvl6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Montserrat Bold"/>
        </a:defRPr>
      </a:lvl6pPr>
      <a:lvl7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Montserrat Bold"/>
        </a:defRPr>
      </a:lvl7pPr>
      <a:lvl8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Montserrat Bold"/>
        </a:defRPr>
      </a:lvl8pPr>
      <a:lvl9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Montserrat Bold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829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A1E686-2A90-0C47-BDEC-2BF0B2DBC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63EAE1-4CC4-9942-87BF-697E12292E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D417B-18EC-9646-9424-81F501FB0F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76400" y="12712700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55C4A-B174-C345-A32C-9A2C7D4CF7F5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05665-CFA0-9046-823D-C751541B8E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77200" y="12712700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3003F-1305-8C49-BC07-B993624046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221200" y="12712700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06A38-A49F-4C48-AD44-14BDB8BD5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43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21528590" y="13052459"/>
            <a:ext cx="224419" cy="39049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 lang="tr-TR" smtClean="0"/>
              <a:t>1</a:t>
            </a:fld>
            <a:endParaRPr lang="tr-TR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C87B4F-1EB9-2745-95B8-3008B72E0F9A}"/>
              </a:ext>
            </a:extLst>
          </p:cNvPr>
          <p:cNvSpPr txBox="1"/>
          <p:nvPr/>
        </p:nvSpPr>
        <p:spPr>
          <a:xfrm>
            <a:off x="1515978" y="2729041"/>
            <a:ext cx="13980695" cy="45762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l" defTabSz="24383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tr-TR" sz="9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2021-2022 Yılı Akademik Teşvik İstatistikleri</a:t>
            </a:r>
            <a:endParaRPr kumimoji="0" lang="tr-TR" sz="9600" b="1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oboto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3D4A55-13C1-E34E-8550-DA564ACBE0DA}"/>
              </a:ext>
            </a:extLst>
          </p:cNvPr>
          <p:cNvSpPr txBox="1"/>
          <p:nvPr/>
        </p:nvSpPr>
        <p:spPr>
          <a:xfrm>
            <a:off x="1515979" y="12125298"/>
            <a:ext cx="5486400" cy="5136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l" defTabSz="24383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tr-TR" u="none" strike="noStrike" cap="none" spc="0" normalizeH="0" baseline="0" dirty="0">
                <a:ln>
                  <a:noFill/>
                </a:ln>
                <a:solidFill>
                  <a:srgbClr val="C3C4C4"/>
                </a:solidFill>
                <a:effectLst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 Light"/>
              </a:rPr>
              <a:t>atk.mehmetakif.edu.tr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405A29-84C9-8946-BD64-4ED796F9998C}"/>
              </a:ext>
            </a:extLst>
          </p:cNvPr>
          <p:cNvSpPr txBox="1"/>
          <p:nvPr/>
        </p:nvSpPr>
        <p:spPr>
          <a:xfrm>
            <a:off x="11333747" y="12125298"/>
            <a:ext cx="5486400" cy="5136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r" defTabSz="24383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tr-TR" u="none" strike="noStrike" cap="none" spc="0" normalizeH="0" baseline="0" dirty="0">
                <a:ln>
                  <a:noFill/>
                </a:ln>
                <a:solidFill>
                  <a:srgbClr val="C2C3C5"/>
                </a:solidFill>
                <a:effectLst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 Light"/>
              </a:rPr>
              <a:t>Sunum  Yeri ve Tarihi: Şubat 2022</a:t>
            </a:r>
          </a:p>
        </p:txBody>
      </p:sp>
    </p:spTree>
    <p:extLst>
      <p:ext uri="{BB962C8B-B14F-4D97-AF65-F5344CB8AC3E}">
        <p14:creationId xmlns:p14="http://schemas.microsoft.com/office/powerpoint/2010/main" val="375473421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">
            <a:extLst>
              <a:ext uri="{FF2B5EF4-FFF2-40B4-BE49-F238E27FC236}">
                <a16:creationId xmlns:a16="http://schemas.microsoft.com/office/drawing/2014/main" id="{F37E9720-546E-CB4E-907A-7B9E50602984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449994" y="11617360"/>
            <a:ext cx="275715" cy="39049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anchor="ctr" anchorCtr="0"/>
          <a:lstStyle/>
          <a:p>
            <a:r>
              <a:rPr lang="tr-T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Image Guidelines">
            <a:extLst>
              <a:ext uri="{FF2B5EF4-FFF2-40B4-BE49-F238E27FC236}">
                <a16:creationId xmlns:a16="http://schemas.microsoft.com/office/drawing/2014/main" id="{856CD7B2-C9A3-344C-BDC6-A71658AF1751}"/>
              </a:ext>
            </a:extLst>
          </p:cNvPr>
          <p:cNvSpPr txBox="1">
            <a:spLocks noGrp="1"/>
          </p:cNvSpPr>
          <p:nvPr>
            <p:ph type="body" idx="14"/>
          </p:nvPr>
        </p:nvSpPr>
        <p:spPr>
          <a:xfrm rot="16200000">
            <a:off x="-3114989" y="6296815"/>
            <a:ext cx="9405681" cy="575156"/>
          </a:xfrm>
          <a:prstGeom prst="rect">
            <a:avLst/>
          </a:prstGeom>
        </p:spPr>
        <p:txBody>
          <a:bodyPr anchor="ctr" anchorCtr="0"/>
          <a:lstStyle/>
          <a:p>
            <a:pPr algn="ctr">
              <a:defRPr lang="tr-TR" sz="28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tr-TR" sz="2800" kern="12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15.02.2022 TAR.  İTABARİYLE AKADEMİK PERSONEL SAYILARI</a:t>
            </a:r>
          </a:p>
        </p:txBody>
      </p:sp>
      <p:graphicFrame>
        <p:nvGraphicFramePr>
          <p:cNvPr id="6" name="Grafik 5">
            <a:extLst>
              <a:ext uri="{FF2B5EF4-FFF2-40B4-BE49-F238E27FC236}">
                <a16:creationId xmlns:a16="http://schemas.microsoft.com/office/drawing/2014/main" id="{7D457453-5F0E-4C81-ABCF-86E8E3E0CB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1396692"/>
              </p:ext>
            </p:extLst>
          </p:nvPr>
        </p:nvGraphicFramePr>
        <p:xfrm>
          <a:off x="3617302" y="0"/>
          <a:ext cx="20766698" cy="1371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7289900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">
            <a:extLst>
              <a:ext uri="{FF2B5EF4-FFF2-40B4-BE49-F238E27FC236}">
                <a16:creationId xmlns:a16="http://schemas.microsoft.com/office/drawing/2014/main" id="{F37E9720-546E-CB4E-907A-7B9E50602984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449994" y="11617360"/>
            <a:ext cx="275715" cy="39049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anchor="ctr" anchorCtr="0"/>
          <a:lstStyle/>
          <a:p>
            <a:r>
              <a:rPr lang="tr-T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Image Guidelines">
            <a:extLst>
              <a:ext uri="{FF2B5EF4-FFF2-40B4-BE49-F238E27FC236}">
                <a16:creationId xmlns:a16="http://schemas.microsoft.com/office/drawing/2014/main" id="{856CD7B2-C9A3-344C-BDC6-A71658AF1751}"/>
              </a:ext>
            </a:extLst>
          </p:cNvPr>
          <p:cNvSpPr txBox="1">
            <a:spLocks noGrp="1"/>
          </p:cNvSpPr>
          <p:nvPr>
            <p:ph type="body" idx="14"/>
          </p:nvPr>
        </p:nvSpPr>
        <p:spPr>
          <a:xfrm rot="16200000">
            <a:off x="-2851220" y="6314364"/>
            <a:ext cx="8878143" cy="1067599"/>
          </a:xfrm>
          <a:prstGeom prst="rect">
            <a:avLst/>
          </a:prstGeom>
        </p:spPr>
        <p:txBody>
          <a:bodyPr anchor="ctr" anchorCtr="0"/>
          <a:lstStyle/>
          <a:p>
            <a:pPr algn="ctr"/>
            <a:r>
              <a:rPr lang="tr-TR" sz="3000" dirty="0"/>
              <a:t>2021 - 2022 AKADEMİK TEŞVİKTEN YARARLANAN PERSONEL TOPLAM SAYILARI </a:t>
            </a:r>
          </a:p>
        </p:txBody>
      </p:sp>
      <p:graphicFrame>
        <p:nvGraphicFramePr>
          <p:cNvPr id="4" name="Grafik 3">
            <a:extLst>
              <a:ext uri="{FF2B5EF4-FFF2-40B4-BE49-F238E27FC236}">
                <a16:creationId xmlns:a16="http://schemas.microsoft.com/office/drawing/2014/main" id="{32727AB4-78DC-4F87-9B11-F409849428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6909320"/>
              </p:ext>
            </p:extLst>
          </p:nvPr>
        </p:nvGraphicFramePr>
        <p:xfrm>
          <a:off x="3604846" y="0"/>
          <a:ext cx="20779154" cy="1371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761365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">
            <a:extLst>
              <a:ext uri="{FF2B5EF4-FFF2-40B4-BE49-F238E27FC236}">
                <a16:creationId xmlns:a16="http://schemas.microsoft.com/office/drawing/2014/main" id="{F37E9720-546E-CB4E-907A-7B9E50602984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449994" y="11617360"/>
            <a:ext cx="275715" cy="39049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anchor="ctr" anchorCtr="0"/>
          <a:lstStyle/>
          <a:p>
            <a:r>
              <a:rPr lang="tr-T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Image Guidelines">
            <a:extLst>
              <a:ext uri="{FF2B5EF4-FFF2-40B4-BE49-F238E27FC236}">
                <a16:creationId xmlns:a16="http://schemas.microsoft.com/office/drawing/2014/main" id="{856CD7B2-C9A3-344C-BDC6-A71658AF1751}"/>
              </a:ext>
            </a:extLst>
          </p:cNvPr>
          <p:cNvSpPr txBox="1">
            <a:spLocks noGrp="1"/>
          </p:cNvSpPr>
          <p:nvPr>
            <p:ph type="body" idx="14"/>
          </p:nvPr>
        </p:nvSpPr>
        <p:spPr>
          <a:xfrm rot="16200000">
            <a:off x="-2763297" y="6494620"/>
            <a:ext cx="8702297" cy="882933"/>
          </a:xfrm>
          <a:prstGeom prst="rect">
            <a:avLst/>
          </a:prstGeom>
        </p:spPr>
        <p:txBody>
          <a:bodyPr anchor="ctr" anchorCtr="0"/>
          <a:lstStyle/>
          <a:p>
            <a:pPr algn="ctr"/>
            <a:r>
              <a:rPr lang="tr-TR" sz="2400" dirty="0"/>
              <a:t>2021 - 2022 AKADEMİK TEŞVİKTEN YARARLANAN  AKADEMİK PERSONEL ORANLARI</a:t>
            </a:r>
          </a:p>
        </p:txBody>
      </p:sp>
      <p:graphicFrame>
        <p:nvGraphicFramePr>
          <p:cNvPr id="5" name="Grafik 4">
            <a:extLst>
              <a:ext uri="{FF2B5EF4-FFF2-40B4-BE49-F238E27FC236}">
                <a16:creationId xmlns:a16="http://schemas.microsoft.com/office/drawing/2014/main" id="{A01FBA95-B38E-4F86-B579-EC427D02B8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7017737"/>
              </p:ext>
            </p:extLst>
          </p:nvPr>
        </p:nvGraphicFramePr>
        <p:xfrm>
          <a:off x="3604846" y="0"/>
          <a:ext cx="20779154" cy="1371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4832929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">
            <a:extLst>
              <a:ext uri="{FF2B5EF4-FFF2-40B4-BE49-F238E27FC236}">
                <a16:creationId xmlns:a16="http://schemas.microsoft.com/office/drawing/2014/main" id="{F37E9720-546E-CB4E-907A-7B9E50602984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449994" y="11617360"/>
            <a:ext cx="275715" cy="39049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anchor="ctr" anchorCtr="0"/>
          <a:lstStyle/>
          <a:p>
            <a:r>
              <a:rPr lang="tr-T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Image Guidelines">
            <a:extLst>
              <a:ext uri="{FF2B5EF4-FFF2-40B4-BE49-F238E27FC236}">
                <a16:creationId xmlns:a16="http://schemas.microsoft.com/office/drawing/2014/main" id="{856CD7B2-C9A3-344C-BDC6-A71658AF1751}"/>
              </a:ext>
            </a:extLst>
          </p:cNvPr>
          <p:cNvSpPr txBox="1">
            <a:spLocks noGrp="1"/>
          </p:cNvSpPr>
          <p:nvPr>
            <p:ph type="body" idx="14"/>
          </p:nvPr>
        </p:nvSpPr>
        <p:spPr>
          <a:xfrm rot="16200000">
            <a:off x="-2956727" y="4731529"/>
            <a:ext cx="9089158" cy="4022254"/>
          </a:xfrm>
          <a:prstGeom prst="rect">
            <a:avLst/>
          </a:prstGeom>
        </p:spPr>
        <p:txBody>
          <a:bodyPr anchor="ctr" anchorCtr="0"/>
          <a:lstStyle/>
          <a:p>
            <a:pPr algn="ctr">
              <a:defRPr sz="36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tr-TR" dirty="0"/>
              <a:t>2021 - 2022 AKADEMİK TEŞVİKTEN YARARLANAN  AKADEMİK PERSONEL SAYILARI</a:t>
            </a:r>
          </a:p>
        </p:txBody>
      </p:sp>
      <p:graphicFrame>
        <p:nvGraphicFramePr>
          <p:cNvPr id="5" name="Grafik 4">
            <a:extLst>
              <a:ext uri="{FF2B5EF4-FFF2-40B4-BE49-F238E27FC236}">
                <a16:creationId xmlns:a16="http://schemas.microsoft.com/office/drawing/2014/main" id="{FBC5514A-96FC-4DA9-A0BC-77A60B0FB5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8482767"/>
              </p:ext>
            </p:extLst>
          </p:nvPr>
        </p:nvGraphicFramePr>
        <p:xfrm>
          <a:off x="3598978" y="0"/>
          <a:ext cx="20785021" cy="1371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878501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>
            <a:extLst>
              <a:ext uri="{FF2B5EF4-FFF2-40B4-BE49-F238E27FC236}">
                <a16:creationId xmlns:a16="http://schemas.microsoft.com/office/drawing/2014/main" id="{42D0ACFE-C5E3-4575-8E07-66CD0C5C28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Grafik 3">
            <a:extLst>
              <a:ext uri="{FF2B5EF4-FFF2-40B4-BE49-F238E27FC236}">
                <a16:creationId xmlns:a16="http://schemas.microsoft.com/office/drawing/2014/main" id="{78C01DB8-2E2B-422F-9A95-0BCBED8C2D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1374756"/>
              </p:ext>
            </p:extLst>
          </p:nvPr>
        </p:nvGraphicFramePr>
        <p:xfrm>
          <a:off x="0" y="0"/>
          <a:ext cx="24384000" cy="13715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170922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Thank You"/>
          <p:cNvSpPr txBox="1"/>
          <p:nvPr/>
        </p:nvSpPr>
        <p:spPr>
          <a:xfrm>
            <a:off x="8694204" y="5924091"/>
            <a:ext cx="9493303" cy="18678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lnSpc>
                <a:spcPct val="80000"/>
              </a:lnSpc>
              <a:defRPr sz="14000" spc="-280">
                <a:solidFill>
                  <a:schemeClr val="accent2">
                    <a:hueOff val="-11135122"/>
                    <a:satOff val="1570"/>
                    <a:lumOff val="16427"/>
                  </a:schemeClr>
                </a:solidFill>
                <a:latin typeface="+mn-lt"/>
                <a:ea typeface="+mn-ea"/>
                <a:cs typeface="+mn-cs"/>
                <a:sym typeface="Montserrat Bold"/>
              </a:defRPr>
            </a:lvl1pPr>
          </a:lstStyle>
          <a:p>
            <a:r>
              <a:rPr lang="tr-TR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Teşekkürler!</a:t>
            </a:r>
            <a:endParaRPr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A57D4A53-1C8A-9442-82C0-2FCC94D2F0C1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449993" y="11519748"/>
            <a:ext cx="275717" cy="39049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fld>
            <a:endParaRPr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Image Guidelines">
            <a:extLst>
              <a:ext uri="{FF2B5EF4-FFF2-40B4-BE49-F238E27FC236}">
                <a16:creationId xmlns:a16="http://schemas.microsoft.com/office/drawing/2014/main" id="{83D7BD99-5E7B-964C-BDC4-714B658BC957}"/>
              </a:ext>
            </a:extLst>
          </p:cNvPr>
          <p:cNvSpPr txBox="1">
            <a:spLocks noGrp="1"/>
          </p:cNvSpPr>
          <p:nvPr>
            <p:ph type="body" idx="14"/>
          </p:nvPr>
        </p:nvSpPr>
        <p:spPr>
          <a:xfrm rot="16200000">
            <a:off x="-212149" y="9261429"/>
            <a:ext cx="3600001" cy="421268"/>
          </a:xfrm>
          <a:prstGeom prst="rect">
            <a:avLst/>
          </a:prstGeom>
        </p:spPr>
        <p:txBody>
          <a:bodyPr/>
          <a:lstStyle/>
          <a:p>
            <a:pPr rtl="0" latinLnBrk="0"/>
            <a:r>
              <a:rPr lang="tr-TR" sz="1800" b="0" i="0" u="none" strike="noStrike" cap="none" spc="0" baseline="0" dirty="0" err="1">
                <a:solidFill>
                  <a:schemeClr val="accent1">
                    <a:hueOff val="1184617"/>
                    <a:satOff val="-51665"/>
                    <a:lumOff val="-25708"/>
                  </a:schemeClr>
                </a:solidFill>
                <a:effectLst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 Light"/>
              </a:rPr>
              <a:t>www.maku.edu.tr</a:t>
            </a:r>
            <a:endParaRPr lang="en-US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87994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Montserrat Bold"/>
        <a:ea typeface="Montserrat Bold"/>
        <a:cs typeface="Montserrat Bold"/>
      </a:majorFont>
      <a:minorFont>
        <a:latin typeface="Montserrat Bold"/>
        <a:ea typeface="Montserrat Bold"/>
        <a:cs typeface="Montserrat Bold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1184617"/>
            <a:satOff val="-51665"/>
            <a:lumOff val="-25708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Montserrat Light"/>
            <a:ea typeface="Montserrat Light"/>
            <a:cs typeface="Montserrat Light"/>
            <a:sym typeface="Montserrat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l" defTabSz="2438339" rtl="0" fontAlgn="auto" latinLnBrk="0" hangingPunct="0">
          <a:lnSpc>
            <a:spcPct val="15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Roboto Light"/>
            <a:ea typeface="Roboto Light"/>
            <a:cs typeface="Roboto Light"/>
            <a:sym typeface="Roboto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Montserrat Bold"/>
        <a:ea typeface="Montserrat Bold"/>
        <a:cs typeface="Montserrat Bold"/>
      </a:majorFont>
      <a:minorFont>
        <a:latin typeface="Montserrat Bold"/>
        <a:ea typeface="Montserrat Bold"/>
        <a:cs typeface="Montserrat Bold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1184617"/>
            <a:satOff val="-51665"/>
            <a:lumOff val="-25708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Montserrat Light"/>
            <a:ea typeface="Montserrat Light"/>
            <a:cs typeface="Montserrat Light"/>
            <a:sym typeface="Montserrat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l" defTabSz="2438339" rtl="0" fontAlgn="auto" latinLnBrk="0" hangingPunct="0">
          <a:lnSpc>
            <a:spcPct val="15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Roboto Light"/>
            <a:ea typeface="Roboto Light"/>
            <a:cs typeface="Roboto Light"/>
            <a:sym typeface="Roboto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{084A97A0-3FA8-3D46-B641-D284F2925014}tf10001071</Template>
  <TotalTime>3109</TotalTime>
  <Words>103</Words>
  <Application>Microsoft Office PowerPoint</Application>
  <PresentationFormat>Özel</PresentationFormat>
  <Paragraphs>22</Paragraphs>
  <Slides>7</Slides>
  <Notes>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7</vt:i4>
      </vt:variant>
    </vt:vector>
  </HeadingPairs>
  <TitlesOfParts>
    <vt:vector size="17" baseType="lpstr">
      <vt:lpstr>Arial</vt:lpstr>
      <vt:lpstr>Calibri</vt:lpstr>
      <vt:lpstr>Calibri Light</vt:lpstr>
      <vt:lpstr>Helvetica Neue</vt:lpstr>
      <vt:lpstr>Montserrat Bold</vt:lpstr>
      <vt:lpstr>Montserrat Light</vt:lpstr>
      <vt:lpstr>Roboto Light</vt:lpstr>
      <vt:lpstr>Tahoma</vt:lpstr>
      <vt:lpstr>21_BasicWhite</vt:lpstr>
      <vt:lpstr>Custom Design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MsIs</dc:creator>
  <cp:lastModifiedBy>USER</cp:lastModifiedBy>
  <cp:revision>95</cp:revision>
  <dcterms:modified xsi:type="dcterms:W3CDTF">2022-02-16T13:19:34Z</dcterms:modified>
</cp:coreProperties>
</file>